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1286" r:id="rId3"/>
    <p:sldId id="1266" r:id="rId4"/>
    <p:sldId id="1243" r:id="rId5"/>
    <p:sldId id="1268" r:id="rId6"/>
    <p:sldId id="1269" r:id="rId7"/>
    <p:sldId id="1291" r:id="rId8"/>
    <p:sldId id="1292" r:id="rId9"/>
    <p:sldId id="1293" r:id="rId10"/>
    <p:sldId id="1311" r:id="rId11"/>
    <p:sldId id="1312" r:id="rId12"/>
    <p:sldId id="1294" r:id="rId13"/>
    <p:sldId id="1297" r:id="rId14"/>
    <p:sldId id="1295" r:id="rId15"/>
    <p:sldId id="1299" r:id="rId16"/>
    <p:sldId id="1298" r:id="rId17"/>
    <p:sldId id="1301" r:id="rId18"/>
    <p:sldId id="1302" r:id="rId19"/>
    <p:sldId id="1303" r:id="rId20"/>
    <p:sldId id="1313" r:id="rId21"/>
    <p:sldId id="1306" r:id="rId22"/>
    <p:sldId id="1307" r:id="rId23"/>
    <p:sldId id="1308" r:id="rId24"/>
    <p:sldId id="1309" r:id="rId25"/>
    <p:sldId id="1314" r:id="rId26"/>
    <p:sldId id="613" r:id="rId27"/>
    <p:sldId id="1300" r:id="rId28"/>
    <p:sldId id="1271" r:id="rId29"/>
    <p:sldId id="1310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>
        <p:scale>
          <a:sx n="98" d="100"/>
          <a:sy n="98" d="100"/>
        </p:scale>
        <p:origin x="13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aNLJf8xzC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24 </a:t>
            </a:r>
            <a:r>
              <a:rPr lang="en-US" altLang="en-US" sz="4000" dirty="0" smtClean="0"/>
              <a:t>– Algorithmic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for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am looking through 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 items…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How long does linear search take?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How long does binary search take?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1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Run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our list gets bigger and bigger, which of the search algorithms is faster?</a:t>
            </a:r>
          </a:p>
          <a:p>
            <a:pPr lvl="1"/>
            <a:r>
              <a:rPr lang="en-US" sz="3200" dirty="0" smtClean="0"/>
              <a:t>Linear or binary search?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</a:t>
            </a:r>
            <a:r>
              <a:rPr lang="en-US" u="sng" dirty="0" smtClean="0"/>
              <a:t>much</a:t>
            </a:r>
            <a:r>
              <a:rPr lang="en-US" dirty="0" smtClean="0"/>
              <a:t> faster is binary search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lot!</a:t>
            </a:r>
          </a:p>
          <a:p>
            <a:pPr lvl="1"/>
            <a:r>
              <a:rPr lang="en-US" dirty="0" smtClean="0"/>
              <a:t>But exactly how much is “a lot”?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02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Asymptotic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“Big O” Notation?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26544" cy="4517689"/>
          </a:xfrm>
        </p:spPr>
        <p:txBody>
          <a:bodyPr/>
          <a:lstStyle/>
          <a:p>
            <a:r>
              <a:rPr lang="en-US" dirty="0"/>
              <a:t>Big O notation </a:t>
            </a:r>
            <a:r>
              <a:rPr lang="en-US" dirty="0" smtClean="0"/>
              <a:t>is a concept in Computer </a:t>
            </a:r>
            <a:r>
              <a:rPr lang="en-US" dirty="0"/>
              <a:t>Science</a:t>
            </a:r>
          </a:p>
          <a:p>
            <a:pPr lvl="1"/>
            <a:r>
              <a:rPr lang="en-US" dirty="0"/>
              <a:t>Used to describe the complexity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or performance) of an algorithm</a:t>
            </a:r>
          </a:p>
          <a:p>
            <a:endParaRPr lang="en-US" dirty="0"/>
          </a:p>
          <a:p>
            <a:r>
              <a:rPr lang="en-US" dirty="0"/>
              <a:t>Big O describes the </a:t>
            </a:r>
            <a:r>
              <a:rPr lang="en-US" b="1" dirty="0"/>
              <a:t>worst-case</a:t>
            </a:r>
            <a:r>
              <a:rPr lang="en-US" dirty="0"/>
              <a:t> scenario</a:t>
            </a:r>
          </a:p>
          <a:p>
            <a:pPr lvl="1"/>
            <a:r>
              <a:rPr lang="en-US" dirty="0"/>
              <a:t>Big Omega (</a:t>
            </a:r>
            <a:r>
              <a:rPr lang="el-GR" dirty="0">
                <a:cs typeface="Arial"/>
              </a:rPr>
              <a:t>Ω</a:t>
            </a:r>
            <a:r>
              <a:rPr lang="en-US" dirty="0"/>
              <a:t>) describes the best-case</a:t>
            </a:r>
          </a:p>
          <a:p>
            <a:pPr lvl="1"/>
            <a:r>
              <a:rPr lang="en-US" dirty="0"/>
              <a:t>Big Theta (</a:t>
            </a:r>
            <a:r>
              <a:rPr lang="el-GR" dirty="0">
                <a:cs typeface="Arial"/>
              </a:rPr>
              <a:t>Θ</a:t>
            </a:r>
            <a:r>
              <a:rPr lang="en-US" dirty="0"/>
              <a:t>) is used when the best and worst case scenarios are the same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54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 a list of size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/>
              <a:t>, </a:t>
            </a:r>
            <a:r>
              <a:rPr lang="en-US" sz="2800" dirty="0"/>
              <a:t>linear search does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/>
              <a:t> </a:t>
            </a:r>
            <a:r>
              <a:rPr lang="en-US" sz="2800" dirty="0"/>
              <a:t>operations.  So we say it is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O(N)</a:t>
            </a:r>
            <a:r>
              <a:rPr lang="en-US" sz="2800" dirty="0"/>
              <a:t> (pronounced </a:t>
            </a:r>
            <a:r>
              <a:rPr lang="en-US" sz="2800" dirty="0" smtClean="0"/>
              <a:t>“big Oh </a:t>
            </a:r>
            <a:r>
              <a:rPr lang="en-US" sz="2800" dirty="0"/>
              <a:t>of n</a:t>
            </a:r>
            <a:r>
              <a:rPr lang="en-US" sz="2800" dirty="0" smtClean="0"/>
              <a:t>”)</a:t>
            </a:r>
            <a:endParaRPr lang="en-US" sz="2800" dirty="0"/>
          </a:p>
          <a:p>
            <a:r>
              <a:rPr lang="en-US" sz="2800" dirty="0" smtClean="0"/>
              <a:t>For </a:t>
            </a:r>
            <a:r>
              <a:rPr lang="en-US" sz="2800" dirty="0"/>
              <a:t>a list of size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 smtClean="0"/>
              <a:t>, </a:t>
            </a:r>
            <a:r>
              <a:rPr lang="en-US" sz="2800" dirty="0"/>
              <a:t>binary search does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r>
              <a:rPr lang="en-US" sz="2800" dirty="0"/>
              <a:t> operations, so we say it is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(N))</a:t>
            </a:r>
          </a:p>
          <a:p>
            <a:r>
              <a:rPr lang="en-US" sz="2800" dirty="0" smtClean="0"/>
              <a:t>For </a:t>
            </a:r>
            <a:r>
              <a:rPr lang="en-US" sz="2800" dirty="0"/>
              <a:t>a list of size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dirty="0"/>
              <a:t>, our sum of products function does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800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800" dirty="0"/>
              <a:t> operations, which means it is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O(N</a:t>
            </a:r>
            <a:r>
              <a:rPr lang="en-US" sz="2800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function </a:t>
            </a:r>
            <a:r>
              <a:rPr lang="en-US" sz="2800" dirty="0" smtClean="0"/>
              <a:t>inside </a:t>
            </a:r>
            <a:r>
              <a:rPr lang="en-US" sz="2800" dirty="0"/>
              <a:t>the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O()</a:t>
            </a:r>
            <a:r>
              <a:rPr lang="en-US" sz="2800" dirty="0" smtClean="0"/>
              <a:t> parentheses </a:t>
            </a:r>
            <a:r>
              <a:rPr lang="en-US" sz="2800" dirty="0"/>
              <a:t>indicates how fast the algorithm </a:t>
            </a:r>
            <a:r>
              <a:rPr lang="en-US" sz="2800" dirty="0" smtClean="0"/>
              <a:t>scales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0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big O of the following, given a list of size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*j*k)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This will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O(N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5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Worst-case vs Best-case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differentiate between the two?</a:t>
            </a:r>
          </a:p>
          <a:p>
            <a:pPr lvl="3"/>
            <a:endParaRPr lang="en-US" dirty="0"/>
          </a:p>
          <a:p>
            <a:r>
              <a:rPr lang="en-US" dirty="0" smtClean="0"/>
              <a:t>Think back to selection sort</a:t>
            </a:r>
          </a:p>
          <a:p>
            <a:pPr lvl="1"/>
            <a:r>
              <a:rPr lang="en-US" dirty="0" smtClean="0"/>
              <a:t>What is the </a:t>
            </a:r>
            <a:r>
              <a:rPr lang="en-US" u="sng" dirty="0" smtClean="0"/>
              <a:t>best</a:t>
            </a:r>
            <a:r>
              <a:rPr lang="en-US" dirty="0" smtClean="0"/>
              <a:t> case for run time?</a:t>
            </a:r>
          </a:p>
          <a:p>
            <a:pPr lvl="1"/>
            <a:r>
              <a:rPr lang="en-US" dirty="0" smtClean="0"/>
              <a:t>What is the </a:t>
            </a:r>
            <a:r>
              <a:rPr lang="en-US" u="sng" dirty="0" smtClean="0"/>
              <a:t>worst</a:t>
            </a:r>
            <a:r>
              <a:rPr lang="en-US" dirty="0" smtClean="0"/>
              <a:t> case </a:t>
            </a:r>
            <a:r>
              <a:rPr lang="en-US" dirty="0"/>
              <a:t>for run time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They’re the same!</a:t>
            </a:r>
          </a:p>
          <a:p>
            <a:pPr lvl="1"/>
            <a:r>
              <a:rPr lang="en-US" dirty="0" smtClean="0"/>
              <a:t>Always have to find each minimum by looking through the entire list every time –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48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Worst-case vs Best-case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bubble sort?</a:t>
            </a:r>
          </a:p>
          <a:p>
            <a:pPr lvl="1"/>
            <a:r>
              <a:rPr lang="en-US" dirty="0"/>
              <a:t>What is the </a:t>
            </a:r>
            <a:r>
              <a:rPr lang="en-US" u="sng" dirty="0"/>
              <a:t>best</a:t>
            </a:r>
            <a:r>
              <a:rPr lang="en-US" dirty="0"/>
              <a:t> case for run time?</a:t>
            </a:r>
          </a:p>
          <a:p>
            <a:pPr lvl="1"/>
            <a:r>
              <a:rPr lang="en-US" dirty="0"/>
              <a:t>What is the </a:t>
            </a:r>
            <a:r>
              <a:rPr lang="en-US" u="sng" dirty="0"/>
              <a:t>worst</a:t>
            </a:r>
            <a:r>
              <a:rPr lang="en-US" dirty="0"/>
              <a:t> case for run time?</a:t>
            </a:r>
          </a:p>
          <a:p>
            <a:endParaRPr lang="en-US" dirty="0" smtClean="0"/>
          </a:p>
          <a:p>
            <a:r>
              <a:rPr lang="en-US" dirty="0" smtClean="0"/>
              <a:t>Very different!</a:t>
            </a:r>
          </a:p>
          <a:p>
            <a:pPr lvl="1"/>
            <a:r>
              <a:rPr lang="en-US" dirty="0" smtClean="0"/>
              <a:t>Best case, everything is already sorted –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Ω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N )</a:t>
            </a:r>
            <a:endParaRPr lang="en-US" dirty="0" smtClean="0"/>
          </a:p>
          <a:p>
            <a:pPr lvl="1"/>
            <a:r>
              <a:rPr lang="en-US" dirty="0" smtClean="0"/>
              <a:t>Worst case, it’s completely backwards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O( N</a:t>
            </a:r>
            <a:r>
              <a:rPr lang="en-US" b="1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0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Worst-case vs Best-case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why, even though selection sort </a:t>
            </a:r>
            <a:br>
              <a:rPr lang="en-US" dirty="0" smtClean="0"/>
            </a:br>
            <a:r>
              <a:rPr lang="en-US" dirty="0" smtClean="0"/>
              <a:t>and bubble sort have the same run times, bubble sort often runs much faster</a:t>
            </a:r>
          </a:p>
          <a:p>
            <a:endParaRPr lang="en-US" dirty="0"/>
          </a:p>
          <a:p>
            <a:r>
              <a:rPr lang="en-US" dirty="0" smtClean="0"/>
              <a:t>How does this apply to linear search and binary search?  What are the best and worst run times for these?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48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Run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search:</a:t>
            </a:r>
          </a:p>
          <a:p>
            <a:pPr lvl="1"/>
            <a:r>
              <a:rPr lang="en-US" dirty="0" smtClean="0"/>
              <a:t>Best case:	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Ω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( 1 )</a:t>
            </a:r>
            <a:endParaRPr lang="en-US" dirty="0"/>
          </a:p>
          <a:p>
            <a:pPr lvl="1"/>
            <a:r>
              <a:rPr lang="en-US" dirty="0" smtClean="0"/>
              <a:t>Worst case: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N 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Binary search:</a:t>
            </a:r>
          </a:p>
          <a:p>
            <a:pPr lvl="1"/>
            <a:r>
              <a:rPr lang="en-US" dirty="0" smtClean="0"/>
              <a:t>Best case:		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Ω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( 1 )</a:t>
            </a:r>
            <a:endParaRPr lang="en-US" dirty="0" smtClean="0"/>
          </a:p>
          <a:p>
            <a:pPr lvl="1"/>
            <a:r>
              <a:rPr lang="en-US" dirty="0" smtClean="0"/>
              <a:t>Worst case: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O(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 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2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algorithms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Quicksort</a:t>
            </a:r>
          </a:p>
          <a:p>
            <a:pPr lvl="2"/>
            <a:endParaRPr lang="en-US" dirty="0"/>
          </a:p>
          <a:p>
            <a:r>
              <a:rPr lang="en-US" dirty="0" smtClean="0"/>
              <a:t>“Run” time</a:t>
            </a:r>
          </a:p>
          <a:p>
            <a:pPr lvl="1"/>
            <a:r>
              <a:rPr lang="en-US" dirty="0" smtClean="0"/>
              <a:t>Why it’s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5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280" y="1974850"/>
            <a:ext cx="7359439" cy="4518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4980733" y="2729400"/>
            <a:ext cx="2570137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280" y="1974850"/>
            <a:ext cx="7359439" cy="451802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980733" y="2729400"/>
            <a:ext cx="2570137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280" y="1974850"/>
            <a:ext cx="7359439" cy="451802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980733" y="2729400"/>
            <a:ext cx="2570137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7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280" y="1974850"/>
            <a:ext cx="7359439" cy="4518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4980733" y="2729400"/>
            <a:ext cx="2570137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76571" y="4301378"/>
            <a:ext cx="157429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  <a:cs typeface="Courier New" panose="02070309020205020404" pitchFamily="49" charset="0"/>
              </a:rPr>
              <a:t>19,311,800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76571" y="3042829"/>
            <a:ext cx="103718" cy="135948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80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280" y="1974850"/>
            <a:ext cx="7359439" cy="4518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4980733" y="2729400"/>
            <a:ext cx="2570137" cy="4572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04354" y="4301378"/>
            <a:ext cx="334651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  <a:cs typeface="Courier New" panose="02070309020205020404" pitchFamily="49" charset="0"/>
              </a:rPr>
              <a:t>337,407,000,000,000,000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976571" y="3042829"/>
            <a:ext cx="103718" cy="135948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22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9271"/>
            <a:ext cx="8229600" cy="4756355"/>
          </a:xfrm>
        </p:spPr>
        <p:txBody>
          <a:bodyPr/>
          <a:lstStyle/>
          <a:p>
            <a:r>
              <a:rPr lang="en-US" dirty="0" smtClean="0"/>
              <a:t>For large problems, there’s a </a:t>
            </a:r>
            <a:r>
              <a:rPr lang="en-US" i="1" dirty="0" smtClean="0"/>
              <a:t>huge</a:t>
            </a:r>
            <a:r>
              <a:rPr lang="en-US" dirty="0" smtClean="0"/>
              <a:t> difference!</a:t>
            </a:r>
          </a:p>
          <a:p>
            <a:r>
              <a:rPr lang="en-US" dirty="0" smtClean="0"/>
              <a:t>If we can do 1,000,000 operations per second, and the </a:t>
            </a:r>
            <a:r>
              <a:rPr lang="en-US" dirty="0"/>
              <a:t>list is </a:t>
            </a:r>
            <a:r>
              <a:rPr lang="en-US" dirty="0" smtClean="0"/>
              <a:t>337.4 </a:t>
            </a:r>
            <a:r>
              <a:rPr lang="en-US" u="sng" dirty="0" smtClean="0"/>
              <a:t>quadrillion</a:t>
            </a:r>
            <a:r>
              <a:rPr lang="en-US" dirty="0" smtClean="0"/>
              <a:t> items</a:t>
            </a:r>
          </a:p>
          <a:p>
            <a:pPr lvl="1"/>
            <a:r>
              <a:rPr lang="en-US" dirty="0" smtClean="0"/>
              <a:t>Binary </a:t>
            </a:r>
            <a:r>
              <a:rPr lang="en-US" dirty="0"/>
              <a:t>search takes </a:t>
            </a:r>
            <a:r>
              <a:rPr lang="en-US" dirty="0" smtClean="0"/>
              <a:t>0.000058 seconds</a:t>
            </a:r>
          </a:p>
          <a:p>
            <a:pPr lvl="1"/>
            <a:r>
              <a:rPr lang="en-US" dirty="0" smtClean="0"/>
              <a:t>Linear search takes</a:t>
            </a:r>
            <a:r>
              <a:rPr lang="en-US" dirty="0"/>
              <a:t>	337,407,000,000 seconds</a:t>
            </a:r>
          </a:p>
          <a:p>
            <a:pPr marL="457200" lvl="1" indent="0">
              <a:buNone/>
            </a:pPr>
            <a:r>
              <a:rPr lang="en-US" dirty="0" smtClean="0"/>
              <a:t>							5,623,450,000 </a:t>
            </a:r>
            <a:r>
              <a:rPr lang="en-US" dirty="0"/>
              <a:t>minutes</a:t>
            </a:r>
          </a:p>
          <a:p>
            <a:pPr marL="457200" lvl="1" indent="0">
              <a:buNone/>
            </a:pPr>
            <a:r>
              <a:rPr lang="en-US" dirty="0" smtClean="0"/>
              <a:t>							93,724,166 </a:t>
            </a:r>
            <a:r>
              <a:rPr lang="en-US" dirty="0"/>
              <a:t>hours</a:t>
            </a:r>
          </a:p>
          <a:p>
            <a:pPr marL="457200" lvl="1" indent="0">
              <a:buNone/>
            </a:pPr>
            <a:r>
              <a:rPr lang="en-US" dirty="0" smtClean="0"/>
              <a:t>							3,905,173 </a:t>
            </a:r>
            <a:r>
              <a:rPr lang="en-US" dirty="0"/>
              <a:t>days</a:t>
            </a:r>
          </a:p>
          <a:p>
            <a:pPr marL="457200" lvl="1" indent="0">
              <a:buNone/>
            </a:pPr>
            <a:r>
              <a:rPr lang="en-US" dirty="0" smtClean="0"/>
              <a:t>							</a:t>
            </a:r>
            <a:r>
              <a:rPr lang="en-US" b="1" i="1" dirty="0" smtClean="0"/>
              <a:t>10,699 </a:t>
            </a:r>
            <a:r>
              <a:rPr lang="en-US" b="1" i="1" dirty="0"/>
              <a:t>years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5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837630" cy="4517689"/>
          </a:xfrm>
        </p:spPr>
        <p:txBody>
          <a:bodyPr/>
          <a:lstStyle/>
          <a:p>
            <a:r>
              <a:rPr lang="en-US" dirty="0" smtClean="0"/>
              <a:t>Final is when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Review worksheet will be released online on Friday, </a:t>
            </a:r>
            <a:br>
              <a:rPr lang="en-US" dirty="0" smtClean="0"/>
            </a:br>
            <a:r>
              <a:rPr lang="en-US" dirty="0" smtClean="0"/>
              <a:t>so you can start working on it over the weekend</a:t>
            </a:r>
            <a:endParaRPr lang="en-US" dirty="0" smtClean="0"/>
          </a:p>
          <a:p>
            <a:pPr lvl="3"/>
            <a:endParaRPr lang="en-US" sz="2000" dirty="0" smtClean="0"/>
          </a:p>
          <a:p>
            <a:r>
              <a:rPr lang="en-US" sz="3200" dirty="0" smtClean="0"/>
              <a:t>Project </a:t>
            </a:r>
            <a:r>
              <a:rPr lang="en-US" sz="3200" dirty="0" smtClean="0"/>
              <a:t>2 </a:t>
            </a:r>
            <a:r>
              <a:rPr lang="en-US" dirty="0" smtClean="0"/>
              <a:t>out now</a:t>
            </a:r>
          </a:p>
          <a:p>
            <a:pPr lvl="1"/>
            <a:r>
              <a:rPr lang="en-US" dirty="0" smtClean="0"/>
              <a:t>Due on </a:t>
            </a:r>
            <a:r>
              <a:rPr lang="en-US" b="1" i="1" u="sng" dirty="0" smtClean="0"/>
              <a:t>Tuesday</a:t>
            </a:r>
            <a:r>
              <a:rPr lang="en-US" dirty="0" smtClean="0"/>
              <a:t>, December 13th</a:t>
            </a:r>
          </a:p>
          <a:p>
            <a:r>
              <a:rPr lang="en-US" dirty="0" smtClean="0"/>
              <a:t>Survey #3 also out – follow link in </a:t>
            </a:r>
            <a:r>
              <a:rPr lang="en-US" dirty="0" smtClean="0"/>
              <a:t>announcement</a:t>
            </a:r>
          </a:p>
          <a:p>
            <a:r>
              <a:rPr lang="en-US" dirty="0" smtClean="0"/>
              <a:t>Now we’ll talk about SEEQs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007911" y="1975186"/>
            <a:ext cx="661771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Thursday, December 15th (3:30 – 5:30)</a:t>
            </a:r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SEEQs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99" y="1257471"/>
            <a:ext cx="8793803" cy="501687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Student Evaluation of Educational Quality (SEEQ) is </a:t>
            </a:r>
            <a:r>
              <a:rPr lang="en-US" sz="2800" dirty="0" smtClean="0"/>
              <a:t>a standardized </a:t>
            </a:r>
            <a:r>
              <a:rPr lang="en-US" sz="2800" dirty="0"/>
              <a:t>course evaluation instrument used to provide measures of an </a:t>
            </a:r>
            <a:r>
              <a:rPr lang="en-US" sz="2800" dirty="0" smtClean="0"/>
              <a:t>instructor’s teaching </a:t>
            </a:r>
            <a:r>
              <a:rPr lang="en-US" sz="2800" dirty="0"/>
              <a:t>effectiveness. The results of this questionnaire will be used by promotion </a:t>
            </a:r>
            <a:r>
              <a:rPr lang="en-US" sz="2800" dirty="0" smtClean="0"/>
              <a:t>and tenure </a:t>
            </a:r>
            <a:r>
              <a:rPr lang="en-US" sz="2800" dirty="0"/>
              <a:t>committees as part of the instructor’s </a:t>
            </a:r>
            <a:r>
              <a:rPr lang="en-US" sz="2800" dirty="0" smtClean="0"/>
              <a:t>evaluation.</a:t>
            </a:r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Direct </a:t>
            </a:r>
            <a:r>
              <a:rPr lang="en-US" sz="2800" dirty="0" smtClean="0"/>
              <a:t>Instructor Feedback </a:t>
            </a:r>
            <a:r>
              <a:rPr lang="en-US" sz="2800" dirty="0"/>
              <a:t>Forms (DIFFs) were designed to provide feedback to instructors and they </a:t>
            </a:r>
            <a:r>
              <a:rPr lang="en-US" sz="2800" dirty="0" smtClean="0"/>
              <a:t>are not </a:t>
            </a:r>
            <a:r>
              <a:rPr lang="en-US" sz="2800" dirty="0"/>
              <a:t>intended for use by promotion and tenure </a:t>
            </a:r>
            <a:r>
              <a:rPr lang="en-US" sz="2800" dirty="0" smtClean="0"/>
              <a:t>committees.</a:t>
            </a:r>
          </a:p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responses to the </a:t>
            </a:r>
            <a:r>
              <a:rPr lang="en-US" sz="2800" dirty="0" smtClean="0"/>
              <a:t>SEEQ and </a:t>
            </a:r>
            <a:r>
              <a:rPr lang="en-US" sz="2800" dirty="0"/>
              <a:t>the DIFFs will be kept confidential and will not be distributed until final </a:t>
            </a:r>
            <a:r>
              <a:rPr lang="en-US" sz="2800" dirty="0" smtClean="0"/>
              <a:t>grades are </a:t>
            </a:r>
            <a:r>
              <a:rPr lang="en-US" sz="2800" dirty="0"/>
              <a:t>in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60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Completing SEEQs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take the time now, if you haven’t already, to complete the SEEQ online</a:t>
            </a:r>
          </a:p>
          <a:p>
            <a:r>
              <a:rPr lang="en-US" dirty="0" smtClean="0"/>
              <a:t>You can access it via the link in your email, or </a:t>
            </a:r>
            <a:br>
              <a:rPr lang="en-US" dirty="0" smtClean="0"/>
            </a:br>
            <a:r>
              <a:rPr lang="en-US" dirty="0" smtClean="0"/>
              <a:t>via Blackboard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This is the part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I will get to see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104" y="3638886"/>
            <a:ext cx="4931068" cy="285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8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6936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To discuss “run time” of algorithms</a:t>
            </a:r>
          </a:p>
          <a:p>
            <a:pPr lvl="1"/>
            <a:r>
              <a:rPr lang="en-US" dirty="0" smtClean="0"/>
              <a:t>Why one algorithm is “better” than another</a:t>
            </a:r>
          </a:p>
          <a:p>
            <a:endParaRPr lang="en-US" dirty="0" smtClean="0"/>
          </a:p>
          <a:p>
            <a:r>
              <a:rPr lang="en-US" dirty="0" smtClean="0"/>
              <a:t>To learn about asymptotic analysis</a:t>
            </a:r>
          </a:p>
          <a:p>
            <a:pPr lvl="1"/>
            <a:r>
              <a:rPr lang="en-US" dirty="0" smtClean="0"/>
              <a:t>What it is</a:t>
            </a:r>
          </a:p>
          <a:p>
            <a:pPr lvl="1"/>
            <a:r>
              <a:rPr lang="en-US" dirty="0" smtClean="0"/>
              <a:t>Why it’s important</a:t>
            </a:r>
          </a:p>
          <a:p>
            <a:pPr lvl="1"/>
            <a:r>
              <a:rPr lang="en-US" dirty="0" smtClean="0"/>
              <a:t>How to calculate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12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Alphabetizing a Bookshelf</a:t>
            </a:r>
            <a:endParaRPr lang="en-US" dirty="0"/>
          </a:p>
        </p:txBody>
      </p:sp>
      <p:pic>
        <p:nvPicPr>
          <p:cNvPr id="5" name="WaNLJf8xzC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20831" y="1919288"/>
            <a:ext cx="8102338" cy="45575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Video from  </a:t>
            </a:r>
            <a:r>
              <a:rPr lang="en-US" sz="900" dirty="0"/>
              <a:t>https://www.youtube.com/watch?v=WaNLJf8xzC4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5264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Review: Algorithm Run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Sum </a:t>
            </a:r>
            <a:r>
              <a:rPr lang="en-US" dirty="0" smtClean="0"/>
              <a:t>of All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</a:t>
            </a:r>
            <a:r>
              <a:rPr lang="en-US" dirty="0"/>
              <a:t>we have a list, and we want </a:t>
            </a:r>
            <a:r>
              <a:rPr lang="en-US" dirty="0" smtClean="0"/>
              <a:t>to find </a:t>
            </a:r>
            <a:r>
              <a:rPr lang="en-US" dirty="0"/>
              <a:t>the sum of everything in that list multiplied by everything else in that </a:t>
            </a:r>
            <a:r>
              <a:rPr lang="en-US" dirty="0" smtClean="0"/>
              <a:t>list</a:t>
            </a:r>
            <a:endParaRPr lang="en-US" dirty="0"/>
          </a:p>
          <a:p>
            <a:pPr lvl="1"/>
            <a:r>
              <a:rPr lang="en-US" sz="2400" dirty="0" smtClean="0"/>
              <a:t>So </a:t>
            </a:r>
            <a:r>
              <a:rPr lang="en-US" sz="2400" dirty="0"/>
              <a:t>if the list is [1, 2, 3], we want to find the value of: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1*1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+ 1*2 + 1*3 + 2*1 + 2*2 + 2*3 +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3*1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+ 3*2 + 3*3</a:t>
            </a:r>
          </a:p>
          <a:p>
            <a:pPr lvl="3"/>
            <a:endParaRPr lang="en-US" dirty="0"/>
          </a:p>
          <a:p>
            <a:r>
              <a:rPr lang="en-US" dirty="0"/>
              <a:t>As an exercise, try writing this function!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sumOfAllProducts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4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sumOfAllProducts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result = 0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item2 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result += item * item2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96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for Sum of All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many multiplications does this have to do for a list of </a:t>
            </a:r>
            <a:r>
              <a:rPr lang="en-US" dirty="0" smtClean="0"/>
              <a:t>3 </a:t>
            </a:r>
            <a:r>
              <a:rPr lang="en-US" dirty="0" smtClean="0"/>
              <a:t>things?</a:t>
            </a:r>
          </a:p>
          <a:p>
            <a:pPr lvl="2"/>
            <a:r>
              <a:rPr lang="en-US" dirty="0"/>
              <a:t>For </a:t>
            </a:r>
            <a:r>
              <a:rPr lang="en-US" dirty="0" smtClean="0"/>
              <a:t>3 </a:t>
            </a:r>
            <a:r>
              <a:rPr lang="en-US" dirty="0"/>
              <a:t>things, it does </a:t>
            </a:r>
            <a:r>
              <a:rPr lang="en-US" dirty="0" smtClean="0"/>
              <a:t>9 multiplications</a:t>
            </a:r>
            <a:endParaRPr lang="en-US" dirty="0" smtClean="0"/>
          </a:p>
          <a:p>
            <a:pPr lvl="1"/>
            <a:r>
              <a:rPr lang="en-US" dirty="0" smtClean="0"/>
              <a:t>8 things</a:t>
            </a:r>
            <a:r>
              <a:rPr lang="en-US" dirty="0" smtClean="0"/>
              <a:t>?</a:t>
            </a:r>
          </a:p>
          <a:p>
            <a:pPr lvl="2"/>
            <a:r>
              <a:rPr lang="en-US" dirty="0"/>
              <a:t>For 8 things, it does 64 multiplications</a:t>
            </a:r>
          </a:p>
          <a:p>
            <a:pPr lvl="1"/>
            <a:r>
              <a:rPr lang="en-US" dirty="0" smtClean="0"/>
              <a:t>16 things</a:t>
            </a:r>
            <a:r>
              <a:rPr lang="en-US" dirty="0" smtClean="0"/>
              <a:t>?</a:t>
            </a:r>
          </a:p>
          <a:p>
            <a:pPr lvl="2"/>
            <a:r>
              <a:rPr lang="en-US" dirty="0"/>
              <a:t>For 16 things, it does 256 multiplications</a:t>
            </a:r>
          </a:p>
          <a:p>
            <a:r>
              <a:rPr lang="en-US" dirty="0" smtClean="0"/>
              <a:t>In </a:t>
            </a:r>
            <a:r>
              <a:rPr lang="en-US" dirty="0"/>
              <a:t>general, if you give it a list of size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you’ll have to do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/>
              <a:t> multiplications!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29565</TotalTime>
  <Words>796</Words>
  <Application>Microsoft Office PowerPoint</Application>
  <PresentationFormat>On-screen Show (4:3)</PresentationFormat>
  <Paragraphs>177</Paragraphs>
  <Slides>29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24 – Algorithmic Analysis</vt:lpstr>
      <vt:lpstr>Last Class We Covered</vt:lpstr>
      <vt:lpstr>Any Questions from Last Time?</vt:lpstr>
      <vt:lpstr>Today’s Objectives</vt:lpstr>
      <vt:lpstr>Alphabetizing a Bookshelf</vt:lpstr>
      <vt:lpstr>Review: Algorithm Run Time</vt:lpstr>
      <vt:lpstr>Example: Sum of All Products</vt:lpstr>
      <vt:lpstr>Exercise Solution</vt:lpstr>
      <vt:lpstr>Run Time for Sum of All Products</vt:lpstr>
      <vt:lpstr>Run Time for Search</vt:lpstr>
      <vt:lpstr>Different Run Times</vt:lpstr>
      <vt:lpstr>Asymptotic Analysis</vt:lpstr>
      <vt:lpstr>What is “Big O” Notation?</vt:lpstr>
      <vt:lpstr>Asymptotic Analysis</vt:lpstr>
      <vt:lpstr>Example</vt:lpstr>
      <vt:lpstr>Worst-case vs Best-case</vt:lpstr>
      <vt:lpstr>Worst-case vs Best-case</vt:lpstr>
      <vt:lpstr>Worst-case vs Best-case</vt:lpstr>
      <vt:lpstr>Search Run Times</vt:lpstr>
      <vt:lpstr>Why Care?</vt:lpstr>
      <vt:lpstr>Why Care?</vt:lpstr>
      <vt:lpstr>Why Care?</vt:lpstr>
      <vt:lpstr>Why Care?</vt:lpstr>
      <vt:lpstr>Why Care?</vt:lpstr>
      <vt:lpstr>Why Care?</vt:lpstr>
      <vt:lpstr>Announcements</vt:lpstr>
      <vt:lpstr>SEEQs</vt:lpstr>
      <vt:lpstr>PowerPoint Presentation</vt:lpstr>
      <vt:lpstr>Completing SEEQs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363</cp:revision>
  <dcterms:created xsi:type="dcterms:W3CDTF">2014-05-05T14:25:42Z</dcterms:created>
  <dcterms:modified xsi:type="dcterms:W3CDTF">2016-12-08T06:03:41Z</dcterms:modified>
</cp:coreProperties>
</file>